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8"/>
  </p:notesMasterIdLst>
  <p:sldIdLst>
    <p:sldId id="256" r:id="rId2"/>
    <p:sldId id="460" r:id="rId3"/>
    <p:sldId id="264" r:id="rId4"/>
    <p:sldId id="430" r:id="rId5"/>
    <p:sldId id="383" r:id="rId6"/>
    <p:sldId id="389" r:id="rId7"/>
    <p:sldId id="407" r:id="rId8"/>
    <p:sldId id="388" r:id="rId9"/>
    <p:sldId id="385" r:id="rId10"/>
    <p:sldId id="391" r:id="rId11"/>
    <p:sldId id="393" r:id="rId12"/>
    <p:sldId id="399" r:id="rId13"/>
    <p:sldId id="400" r:id="rId14"/>
    <p:sldId id="401" r:id="rId15"/>
    <p:sldId id="402" r:id="rId16"/>
    <p:sldId id="403" r:id="rId17"/>
    <p:sldId id="404" r:id="rId18"/>
    <p:sldId id="398" r:id="rId19"/>
    <p:sldId id="394" r:id="rId20"/>
    <p:sldId id="412" r:id="rId21"/>
    <p:sldId id="413" r:id="rId22"/>
    <p:sldId id="429" r:id="rId23"/>
    <p:sldId id="408" r:id="rId24"/>
    <p:sldId id="397" r:id="rId25"/>
    <p:sldId id="395" r:id="rId26"/>
    <p:sldId id="446" r:id="rId27"/>
    <p:sldId id="392" r:id="rId28"/>
    <p:sldId id="405" r:id="rId29"/>
    <p:sldId id="390" r:id="rId30"/>
    <p:sldId id="406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09" r:id="rId42"/>
    <p:sldId id="410" r:id="rId43"/>
    <p:sldId id="443" r:id="rId44"/>
    <p:sldId id="445" r:id="rId45"/>
    <p:sldId id="428" r:id="rId46"/>
    <p:sldId id="447" r:id="rId47"/>
    <p:sldId id="450" r:id="rId48"/>
    <p:sldId id="448" r:id="rId49"/>
    <p:sldId id="451" r:id="rId50"/>
    <p:sldId id="454" r:id="rId51"/>
    <p:sldId id="455" r:id="rId52"/>
    <p:sldId id="456" r:id="rId53"/>
    <p:sldId id="457" r:id="rId54"/>
    <p:sldId id="458" r:id="rId55"/>
    <p:sldId id="459" r:id="rId56"/>
    <p:sldId id="38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60"/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8"/>
            <p14:sldId id="394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446"/>
            <p14:sldId id="392"/>
            <p14:sldId id="405"/>
            <p14:sldId id="390"/>
            <p14:sldId id="40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09"/>
            <p14:sldId id="410"/>
            <p14:sldId id="443"/>
            <p14:sldId id="445"/>
          </p14:sldIdLst>
        </p14:section>
        <p14:section name="nRF ADC" id="{582C6482-DDA6-4710-9AE7-F3D974B1669A}">
          <p14:sldIdLst>
            <p14:sldId id="428"/>
            <p14:sldId id="447"/>
            <p14:sldId id="450"/>
            <p14:sldId id="448"/>
            <p14:sldId id="451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nics.stackexchange.com/questions/286949/what-value-to-use-to-convert-adc-value-to-voltag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964504"/>
          </a:xfrm>
        </p:spPr>
        <p:txBody>
          <a:bodyPr>
            <a:normAutofit/>
          </a:bodyPr>
          <a:lstStyle/>
          <a:p>
            <a:r>
              <a:rPr lang="en-US" dirty="0"/>
              <a:t>Reference: one of two analog inputs or selection of VDD * N/16</a:t>
            </a:r>
          </a:p>
          <a:p>
            <a:pPr lvl="1"/>
            <a:r>
              <a:rPr lang="en-US" dirty="0"/>
              <a:t>VDD: Input voltage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 startup time)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195F-E0D7-7BD3-D8DA-78C386F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7207-A26D-EB5B-5D9C-67CB3C6B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continue as normal</a:t>
            </a:r>
          </a:p>
          <a:p>
            <a:pPr lvl="1"/>
            <a:r>
              <a:rPr lang="en-US" dirty="0"/>
              <a:t>This week: Breadboarding</a:t>
            </a:r>
          </a:p>
          <a:p>
            <a:endParaRPr lang="en-US" dirty="0"/>
          </a:p>
          <a:p>
            <a:r>
              <a:rPr lang="en-US" dirty="0"/>
              <a:t>Next week: Design Presentations</a:t>
            </a:r>
          </a:p>
          <a:p>
            <a:pPr lvl="1"/>
            <a:r>
              <a:rPr lang="en-US" dirty="0"/>
              <a:t>Details posted to Piazza</a:t>
            </a:r>
          </a:p>
          <a:p>
            <a:pPr lvl="1"/>
            <a:r>
              <a:rPr lang="en-US" dirty="0"/>
              <a:t>Schedule will be up in the next day or two</a:t>
            </a:r>
          </a:p>
          <a:p>
            <a:endParaRPr lang="en-US" dirty="0"/>
          </a:p>
          <a:p>
            <a:r>
              <a:rPr lang="en-US" dirty="0"/>
              <a:t>Quiz today</a:t>
            </a:r>
          </a:p>
          <a:p>
            <a:pPr lvl="1"/>
            <a:r>
              <a:rPr lang="en-US" dirty="0"/>
              <a:t>Tell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5D9B9-E2DB-BC5B-7435-A91F42993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3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the system voltage (VDD)?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the system voltage (VDD)?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D2E5-A6E6-AE79-49D0-DDA7893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shouldn’t that range have a -1 somewhere?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5FD4-19B1-0025-5A1D-BF27E757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TLDR: no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https://electronics.stackexchange.com/questions/286949/what-value-to-use-to-convert-adc-value-to-voltage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bit pattern represents a range of analog values</a:t>
            </a:r>
          </a:p>
          <a:p>
            <a:pPr lvl="1"/>
            <a:r>
              <a:rPr lang="en-US" dirty="0"/>
              <a:t>Using 2</a:t>
            </a:r>
            <a:r>
              <a:rPr lang="en-US" baseline="30000" dirty="0"/>
              <a:t>Resolution</a:t>
            </a:r>
            <a:r>
              <a:rPr lang="en-US" dirty="0"/>
              <a:t> minimizes the error for each bit within that range</a:t>
            </a:r>
          </a:p>
          <a:p>
            <a:endParaRPr lang="en-US" dirty="0"/>
          </a:p>
          <a:p>
            <a:r>
              <a:rPr lang="en-US" dirty="0"/>
              <a:t>Alternative important point:</a:t>
            </a:r>
          </a:p>
          <a:p>
            <a:pPr lvl="1"/>
            <a:r>
              <a:rPr lang="en-US" dirty="0"/>
              <a:t>The error in an ADC will be +/- at least one bit anyways, so this doesn’t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8AA7-F9AF-D40A-CE25-7DE0E2C4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 Binary Search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4-bit ADC with an input signal V</a:t>
            </a:r>
            <a:r>
              <a:rPr lang="en-US" baseline="-25000" dirty="0"/>
              <a:t>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2596896" y="2097024"/>
              <a:ext cx="297484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487168" y="4652890"/>
              <a:ext cx="330153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u="sng" dirty="0"/>
              <a:t>?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169920" y="2097024"/>
              <a:ext cx="240182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523744" y="4652890"/>
              <a:ext cx="326496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2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316224" y="2097024"/>
              <a:ext cx="2255520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u="sng" dirty="0"/>
              <a:t>?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962400" y="2097024"/>
              <a:ext cx="160934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set that bit to one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072128" y="2097024"/>
              <a:ext cx="14996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17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u="sng" dirty="0"/>
              <a:t>?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681728" y="2097024"/>
              <a:ext cx="8900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98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767072" y="2097024"/>
              <a:ext cx="804672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34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u="sng" dirty="0"/>
              <a:t>?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5401056" y="2097024"/>
              <a:ext cx="17068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514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bit is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58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Output is 5/16 V</a:t>
            </a:r>
            <a:r>
              <a:rPr lang="en-US" baseline="-25000" dirty="0"/>
              <a:t>REF</a:t>
            </a:r>
            <a:r>
              <a:rPr lang="en-US" dirty="0"/>
              <a:t> (0b0101)</a:t>
            </a:r>
            <a:endParaRPr lang="en-US" baseline="-25000" dirty="0"/>
          </a:p>
          <a:p>
            <a:pPr lvl="1"/>
            <a:r>
              <a:rPr lang="en-US" dirty="0"/>
              <a:t>Slight underestimate of the real value, but as close as we can get</a:t>
            </a:r>
          </a:p>
          <a:p>
            <a:pPr lvl="1"/>
            <a:r>
              <a:rPr lang="en-US" dirty="0"/>
              <a:t>More bits would get us even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78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789041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in ADC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microcontrollers land on successive-approximation designs</a:t>
            </a:r>
          </a:p>
          <a:p>
            <a:pPr lvl="1"/>
            <a:r>
              <a:rPr lang="en-US" dirty="0"/>
              <a:t>The slowdown isn’t an issue for slowly changing signals</a:t>
            </a:r>
          </a:p>
          <a:p>
            <a:pPr lvl="1"/>
            <a:r>
              <a:rPr lang="en-US" dirty="0"/>
              <a:t>Quickly changing signals probably need special hardware anyways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  <a:p>
            <a:endParaRPr lang="en-US" dirty="0"/>
          </a:p>
          <a:p>
            <a:pPr lvl="1"/>
            <a:r>
              <a:rPr lang="en-US" dirty="0"/>
              <a:t>Resolution requirement depends on signal being sensed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2"/>
            <a:r>
              <a:rPr lang="en-US" dirty="0"/>
              <a:t>Difference between 30.001℃ and 30.002℃ is usually irrelevant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Microphone might though!</a:t>
            </a:r>
          </a:p>
          <a:p>
            <a:pPr lvl="2"/>
            <a:r>
              <a:rPr lang="en-US" dirty="0"/>
              <a:t>Differences are audible until they are small enough</a:t>
            </a:r>
          </a:p>
          <a:p>
            <a:pPr lvl="2"/>
            <a:r>
              <a:rPr lang="en-US" dirty="0"/>
              <a:t>16-bit or 24-bit tend to be common choices for audio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0CE2-093C-8626-570F-0801C7AD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94E5-C771-A33C-A64D-5542537A5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actual ADC peripheral in the chip</a:t>
            </a:r>
          </a:p>
          <a:p>
            <a:pPr lvl="1"/>
            <a:r>
              <a:rPr lang="en-US" dirty="0"/>
              <a:t>One measurement at any given time</a:t>
            </a:r>
          </a:p>
          <a:p>
            <a:pPr lvl="1"/>
            <a:endParaRPr lang="en-US" dirty="0"/>
          </a:p>
          <a:p>
            <a:r>
              <a:rPr lang="en-US" dirty="0"/>
              <a:t>However, provides 8 different “channels” with unique configurations</a:t>
            </a:r>
          </a:p>
          <a:p>
            <a:pPr lvl="1"/>
            <a:r>
              <a:rPr lang="en-US" dirty="0"/>
              <a:t>Virtualization in hardware!</a:t>
            </a:r>
          </a:p>
          <a:p>
            <a:pPr lvl="1"/>
            <a:r>
              <a:rPr lang="en-US" dirty="0"/>
              <a:t>Typical setup is to sample each channel one-after-the-other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1742-191E-AE60-B2C8-9FCC465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2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A0A1-1FB9-9061-4147-A69750C5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C943-0E71-5AB3-A7BF-0DA6C5E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3A63-0E9E-1C39-72CC-356FD2E4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Longer sampling time is important</a:t>
            </a:r>
            <a:br>
              <a:rPr lang="en-US" dirty="0"/>
            </a:br>
            <a:r>
              <a:rPr lang="en-US" dirty="0"/>
              <a:t>for very low-current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CECFD-F3E8-C197-6FC1-05BF1F67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0A20-AC81-B463-1D96-0045BDE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047A-46B4-6926-5FD1-9D59DB74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4E78-09C2-D1AC-BBF0-D1CB4952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read the system voltage directly</a:t>
            </a:r>
          </a:p>
          <a:p>
            <a:endParaRPr lang="en-US" dirty="0"/>
          </a:p>
          <a:p>
            <a:r>
              <a:rPr lang="en-US" dirty="0"/>
              <a:t>Or read one of 8 different analog input pins</a:t>
            </a:r>
          </a:p>
          <a:p>
            <a:pPr lvl="1"/>
            <a:r>
              <a:rPr lang="en-US" dirty="0"/>
              <a:t>These pins ARE fixed and not totally reconfigurable</a:t>
            </a:r>
          </a:p>
          <a:p>
            <a:pPr lvl="1"/>
            <a:r>
              <a:rPr lang="en-US" dirty="0"/>
              <a:t>Analog signals are more susceptible to interference</a:t>
            </a:r>
          </a:p>
          <a:p>
            <a:pPr lvl="1"/>
            <a:endParaRPr lang="en-US" dirty="0"/>
          </a:p>
          <a:p>
            <a:r>
              <a:rPr lang="en-US" dirty="0"/>
              <a:t>Need to make sure that you’re connecting to an analog input pin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9D5-B83F-303F-DCFB-C8EC74B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41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0B44-2B38-3EA7-BBB2-7F191E86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B92734E-BF1A-6648-F0FC-836C60E2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55ADB-2910-3B60-3423-E68F6A2D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7EDE49-8A73-8ABE-2F9B-223FD257EB41}"/>
              </a:ext>
            </a:extLst>
          </p:cNvPr>
          <p:cNvGrpSpPr/>
          <p:nvPr/>
        </p:nvGrpSpPr>
        <p:grpSpPr>
          <a:xfrm>
            <a:off x="5160722" y="792296"/>
            <a:ext cx="6127382" cy="5686159"/>
            <a:chOff x="5049249" y="0"/>
            <a:chExt cx="687243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FBB34B-C6D8-DF62-0DCC-7C8F429E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016"/>
            <a:stretch/>
          </p:blipFill>
          <p:spPr>
            <a:xfrm>
              <a:off x="5049249" y="0"/>
              <a:ext cx="6872434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CE912-F3EF-9F16-E6D0-9D48A7BD3795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BD34B96-457D-74C3-6E6F-1619A8B4AD75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EB244-4C96-1EE5-078F-0E5464FECD1D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9081E-43E6-7C7B-72A6-0AD72F3D9147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C63274-F6B1-696A-DDAD-CE869FD6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02875" cy="5029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Of the 8 analog input pins</a:t>
            </a:r>
          </a:p>
          <a:p>
            <a:pPr lvl="1"/>
            <a:r>
              <a:rPr lang="en-US" dirty="0"/>
              <a:t>One for microphone</a:t>
            </a:r>
          </a:p>
          <a:p>
            <a:pPr lvl="1"/>
            <a:r>
              <a:rPr lang="en-US" dirty="0"/>
              <a:t>One is not connected</a:t>
            </a:r>
          </a:p>
          <a:p>
            <a:pPr lvl="1"/>
            <a:r>
              <a:rPr lang="en-US" dirty="0"/>
              <a:t>Three are repurposed for the LED matrix</a:t>
            </a:r>
          </a:p>
          <a:p>
            <a:pPr lvl="1"/>
            <a:r>
              <a:rPr lang="en-US" b="1" dirty="0"/>
              <a:t>Three are available as external inputs</a:t>
            </a:r>
          </a:p>
          <a:p>
            <a:pPr lvl="1"/>
            <a:endParaRPr lang="en-US" dirty="0"/>
          </a:p>
          <a:p>
            <a:r>
              <a:rPr lang="en-US" dirty="0"/>
              <a:t>For projects, students sometimes end up with external ADCs</a:t>
            </a:r>
          </a:p>
        </p:txBody>
      </p:sp>
    </p:spTree>
    <p:extLst>
      <p:ext uri="{BB962C8B-B14F-4D97-AF65-F5344CB8AC3E}">
        <p14:creationId xmlns:p14="http://schemas.microsoft.com/office/powerpoint/2010/main" val="321361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8D10-61CE-9EF5-B217-2F6B1619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C588-F460-BF6B-B52A-E47FFA5E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D18BB-D017-F9BB-EA12-83CED514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37B1-39A6-10A5-5CF5-F52E0C96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0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DBD7C-3339-6864-501F-FCA4B0C6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40C3-C079-A04F-70F5-1168CA2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3DCB-EDDD-CDE2-230E-4063DEBC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44F9E-081F-3581-AAD1-D47ACCF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6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E3C6-49F2-582F-A87E-B71B2CBBF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C545-A4A7-2100-5197-00B44097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709A-9FF4-5DD2-B08D-9B0950BB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above High or below Low</a:t>
            </a:r>
          </a:p>
          <a:p>
            <a:pPr lvl="1"/>
            <a:r>
              <a:rPr lang="en-US" dirty="0"/>
              <a:t>Events can generate interrupts if desired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5EB35-5824-38D1-7006-0FD6F31C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F3FCD-0AB3-ACCB-AA91-E8D0A380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5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FEC03-E558-D169-40E6-70B250AB7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2314-8C33-E438-7CD2-DC33B7F5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A015-C38A-0053-710B-606AF6C1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70B1E-2115-38D0-CCC5-0EC32382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75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5AE2-D38C-61EC-2E6C-70C679C3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EF63-E76F-B1AC-5714-1C9770A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EEE9-255B-16C3-09EB-771755AA6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6294-97B1-9BB0-4277-4DE1FB72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61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A1524-3929-CB2F-6395-8B1B0AEC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0EC-7252-F800-A6E1-3C9BB90D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2C50-ACDA-2FC0-D597-5D2B3E80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</a:t>
            </a:r>
          </a:p>
          <a:p>
            <a:pPr lvl="2"/>
            <a:r>
              <a:rPr lang="en-US" dirty="0"/>
              <a:t>64000 samples in RAM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3F4C9-AC6B-F88B-D1B8-9C3B9F75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A few internal voltages</a:t>
            </a:r>
          </a:p>
          <a:p>
            <a:pPr lvl="1"/>
            <a:r>
              <a:rPr lang="en-US" dirty="0"/>
              <a:t>Usually also allows external references from input pins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1170</TotalTime>
  <Words>1873</Words>
  <Application>Microsoft Office PowerPoint</Application>
  <PresentationFormat>Widescreen</PresentationFormat>
  <Paragraphs>408</Paragraphs>
  <Slides>56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Tahoma</vt:lpstr>
      <vt:lpstr>Class Slides</vt:lpstr>
      <vt:lpstr>Lecture 08 Analog Input</vt:lpstr>
      <vt:lpstr>Administrivia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Break + Question: Internal reference voltages</vt:lpstr>
      <vt:lpstr>Break + Question: Internal reference voltages</vt:lpstr>
      <vt:lpstr>Outline</vt:lpstr>
      <vt:lpstr>Interacting with analog signals</vt:lpstr>
      <vt:lpstr>Quantization</vt:lpstr>
      <vt:lpstr>Translating voltage and ADC counts</vt:lpstr>
      <vt:lpstr>Wait, shouldn’t that range have a -1 somewhere?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Tradeoffs in ADC design</vt:lpstr>
      <vt:lpstr>Break + Critical Thinking</vt:lpstr>
      <vt:lpstr>Break + Critical Thinking</vt:lpstr>
      <vt:lpstr>Outline</vt:lpstr>
      <vt:lpstr>nRF SAADC (Successive Approximation ADC)</vt:lpstr>
      <vt:lpstr>SAADC Resolution and Sampling</vt:lpstr>
      <vt:lpstr>nRF SAADC Inputs</vt:lpstr>
      <vt:lpstr>Analog inputs on the Microbit</vt:lpstr>
      <vt:lpstr>Triggering sample collection</vt:lpstr>
      <vt:lpstr>EasyDMA on the SAADC</vt:lpstr>
      <vt:lpstr>Analog signal monitoring</vt:lpstr>
      <vt:lpstr>Temperature sensitivity</vt:lpstr>
      <vt:lpstr>Design question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59</cp:revision>
  <dcterms:created xsi:type="dcterms:W3CDTF">2021-04-21T02:34:19Z</dcterms:created>
  <dcterms:modified xsi:type="dcterms:W3CDTF">2025-04-29T20:11:27Z</dcterms:modified>
</cp:coreProperties>
</file>